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3156D-E719-4E2D-9443-7A05BD4B1307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A4D9D-BDBD-4117-B186-7252454E4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4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C8B599-2E81-40AF-A44F-5BFC31C51799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25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5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6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2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154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1863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8191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3613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189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952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6451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31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34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126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84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81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0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9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6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8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6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0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020B-AAFF-4A6B-9A14-4574BA91887F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D8470-A928-4C64-970E-8277AD502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9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D93C5-CE9E-44A4-AD99-1D601FFC566F}" type="datetimeFigureOut">
              <a:rPr lang="en-AU" smtClean="0"/>
              <a:t>18/09/2022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2729-E59B-431F-A6C4-886436A93F0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49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983" y="2026353"/>
            <a:ext cx="9144000" cy="2387600"/>
          </a:xfrm>
        </p:spPr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Detection of phenol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303" y="1107032"/>
            <a:ext cx="9144000" cy="1655762"/>
          </a:xfrm>
        </p:spPr>
        <p:txBody>
          <a:bodyPr/>
          <a:lstStyle/>
          <a:p>
            <a:r>
              <a:rPr lang="ar-IQ" dirty="0" smtClean="0"/>
              <a:t>المحاضرة الرابعة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4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28" y="186566"/>
            <a:ext cx="11615176" cy="6275194"/>
          </a:xfrm>
        </p:spPr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en-AU" b="1" dirty="0">
                <a:solidFill>
                  <a:srgbClr val="FF0000"/>
                </a:solidFill>
              </a:rPr>
              <a:t>Detection of phenol  </a:t>
            </a:r>
            <a:endParaRPr lang="en-AU" b="1" dirty="0" smtClean="0">
              <a:solidFill>
                <a:srgbClr val="FF0000"/>
              </a:solidFill>
            </a:endParaRPr>
          </a:p>
          <a:p>
            <a:r>
              <a:rPr lang="en-AU" dirty="0" smtClean="0"/>
              <a:t>Dissolve </a:t>
            </a:r>
            <a:r>
              <a:rPr lang="en-AU" dirty="0"/>
              <a:t>the given organic compounds in water. Add neutral solution of ferric chloride (1%FeCl</a:t>
            </a:r>
            <a:r>
              <a:rPr lang="en-AU" baseline="-25000" dirty="0"/>
              <a:t>3</a:t>
            </a:r>
            <a:r>
              <a:rPr lang="en-AU" dirty="0"/>
              <a:t> ) slowly dropwise. Observe the change in colour.</a:t>
            </a:r>
            <a:r>
              <a:rPr lang="en-AU" b="1" dirty="0"/>
              <a:t> violet colouration indicates the presence of phenol</a:t>
            </a:r>
            <a:r>
              <a:rPr lang="en-AU" dirty="0" smtClean="0"/>
              <a:t>.</a:t>
            </a:r>
            <a:endParaRPr lang="en-AU" dirty="0"/>
          </a:p>
          <a:p>
            <a:r>
              <a:rPr lang="en-AU" dirty="0"/>
              <a:t>If appearance black colour solution or dark solution indicate </a:t>
            </a:r>
            <a:r>
              <a:rPr lang="en-AU" dirty="0" err="1"/>
              <a:t>precence</a:t>
            </a:r>
            <a:r>
              <a:rPr lang="en-AU" dirty="0"/>
              <a:t> more than one OH group</a:t>
            </a:r>
          </a:p>
          <a:p>
            <a:pPr marL="0" indent="0">
              <a:buNone/>
            </a:pPr>
            <a:r>
              <a:rPr lang="en-AU" dirty="0"/>
              <a:t>A positive test is indicated by the formation of an intense </a:t>
            </a:r>
            <a:r>
              <a:rPr lang="en-AU" dirty="0" err="1"/>
              <a:t>color</a:t>
            </a:r>
            <a:r>
              <a:rPr lang="en-AU" dirty="0"/>
              <a:t> (</a:t>
            </a:r>
            <a:r>
              <a:rPr lang="en-AU" b="1" dirty="0"/>
              <a:t> violet, typically, but some times red</a:t>
            </a:r>
            <a:r>
              <a:rPr lang="en-AU" dirty="0"/>
              <a:t>) due to the formation of a complex between the phenol and iron [Fe(phenol)6](3+). We get a product of purple </a:t>
            </a:r>
            <a:r>
              <a:rPr lang="en-AU" dirty="0" err="1"/>
              <a:t>color</a:t>
            </a:r>
            <a:r>
              <a:rPr lang="en-AU" dirty="0"/>
              <a:t> including </a:t>
            </a:r>
            <a:r>
              <a:rPr lang="en-AU" dirty="0" err="1"/>
              <a:t>hydrocloric</a:t>
            </a:r>
            <a:r>
              <a:rPr lang="en-AU" dirty="0"/>
              <a:t> acid.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3108960" y="4223349"/>
            <a:ext cx="6400800" cy="455839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2322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-457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175658" y="4911472"/>
          <a:ext cx="9239002" cy="1453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S ChemDraw Drawing" r:id="rId5" imgW="5536547" imgH="842379" progId="ChemDraw.Document.6.0">
                  <p:embed/>
                </p:oleObj>
              </mc:Choice>
              <mc:Fallback>
                <p:oleObj name="CS ChemDraw Drawing" r:id="rId5" imgW="5536547" imgH="842379" progId="ChemDraw.Document.6.0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658" y="4911472"/>
                        <a:ext cx="9239002" cy="14537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39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7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CS ChemDraw Drawing</vt:lpstr>
      <vt:lpstr>Detection of phenol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of phenol</dc:title>
  <dc:creator>SA</dc:creator>
  <cp:lastModifiedBy>SA</cp:lastModifiedBy>
  <cp:revision>2</cp:revision>
  <dcterms:created xsi:type="dcterms:W3CDTF">2022-09-18T17:28:20Z</dcterms:created>
  <dcterms:modified xsi:type="dcterms:W3CDTF">2022-09-18T17:29:20Z</dcterms:modified>
</cp:coreProperties>
</file>